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3"/>
  </p:notesMasterIdLst>
  <p:handoutMasterIdLst>
    <p:handoutMasterId r:id="rId14"/>
  </p:handoutMasterIdLst>
  <p:sldIdLst>
    <p:sldId id="454" r:id="rId5"/>
    <p:sldId id="435" r:id="rId6"/>
    <p:sldId id="467" r:id="rId7"/>
    <p:sldId id="470" r:id="rId8"/>
    <p:sldId id="471" r:id="rId9"/>
    <p:sldId id="468" r:id="rId10"/>
    <p:sldId id="472" r:id="rId11"/>
    <p:sldId id="473" r:id="rId12"/>
  </p:sldIdLst>
  <p:sldSz cx="24382413" cy="13716000"/>
  <p:notesSz cx="6858000" cy="9144000"/>
  <p:embeddedFontLst>
    <p:embeddedFont>
      <p:font typeface="Bitter" pitchFamily="2" charset="77"/>
      <p:regular r:id="rId15"/>
      <p:bold r:id="rId16"/>
      <p:italic r:id="rId17"/>
      <p:boldItalic r:id="rId18"/>
    </p:embeddedFont>
    <p:embeddedFont>
      <p:font typeface="Bitter Medium" pitchFamily="2" charset="77"/>
      <p:regular r:id="rId19"/>
      <p:italic r:id="rId20"/>
    </p:embeddedFont>
    <p:embeddedFont>
      <p:font typeface="Bitter SemiBold" pitchFamily="2" charset="77"/>
      <p:regular r:id="rId21"/>
      <p:bold r:id="rId22"/>
      <p:italic r:id="rId23"/>
      <p:boldItalic r:id="rId24"/>
    </p:embeddedFont>
    <p:embeddedFont>
      <p:font typeface="Rubik" pitchFamily="2" charset="-79"/>
      <p:regular r:id="rId25"/>
      <p:bold r:id="rId26"/>
      <p:italic r:id="rId27"/>
      <p:boldItalic r:id="rId28"/>
    </p:embeddedFont>
    <p:embeddedFont>
      <p:font typeface="Rubik Medium" pitchFamily="2" charset="-79"/>
      <p:regular r:id="rId29"/>
      <p:italic r:id="rId30"/>
    </p:embeddedFont>
    <p:embeddedFont>
      <p:font typeface="Rubik SemiBold" pitchFamily="2" charset="-79"/>
      <p:regular r:id="rId31"/>
      <p:bold r:id="rId32"/>
      <p:italic r:id="rId33"/>
      <p:boldItalic r:id="rId34"/>
    </p:embeddedFont>
  </p:embeddedFontLst>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3" autoAdjust="0"/>
    <p:restoredTop sz="83087" autoAdjust="0"/>
  </p:normalViewPr>
  <p:slideViewPr>
    <p:cSldViewPr snapToGrid="0">
      <p:cViewPr varScale="1">
        <p:scale>
          <a:sx n="56" d="100"/>
          <a:sy n="56" d="100"/>
        </p:scale>
        <p:origin x="264" y="200"/>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01/07/2025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01/07/2025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2684406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from postcard: </a:t>
            </a:r>
          </a:p>
          <a:p>
            <a:r>
              <a:rPr lang="en-GB" i="1" dirty="0"/>
              <a:t>Biodiversity data from the GBIF network is an essential input for understanding the intensifying impacts of climate change and for creating adaptation and protection strategies for life on Earth.</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3</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9FA4-08ED-FE61-87CD-5E63DFC65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12613-0ED5-324A-23F8-7DD8D917D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4AEF4-28D1-F87A-66B2-2A6B9941C53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DE5A7EB4-C4DD-E5D9-0BE9-785C3D6B162B}"/>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4038479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8</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01/07/2025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01/07/2025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01/07/2025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01/07/2025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01/07/2025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01/07/2025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01/07/2025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01/07/2025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gbif.org/climat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gbif.org/climat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gbif.org/climate"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ww.gbif.org/climate"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vimeo.com/666706845"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gbif.org/data-use/4gXvEHd0d01xjKxHoYxkQi" TargetMode="External"/><Relationship Id="rId7" Type="http://schemas.openxmlformats.org/officeDocument/2006/relationships/hyperlink" Target="https://www.gbif.org/climate"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use/q0ihj1yN5AGG60YuWAwge" TargetMode="External"/><Relationship Id="rId11" Type="http://schemas.openxmlformats.org/officeDocument/2006/relationships/image" Target="../media/image19.jpeg"/><Relationship Id="rId5" Type="http://schemas.openxmlformats.org/officeDocument/2006/relationships/hyperlink" Target="https://www.gbif.org/data-use/83183" TargetMode="External"/><Relationship Id="rId10" Type="http://schemas.openxmlformats.org/officeDocument/2006/relationships/image" Target="../media/image18.jpeg"/><Relationship Id="rId4" Type="http://schemas.openxmlformats.org/officeDocument/2006/relationships/hyperlink" Target="https://www.gbif.org/data-use/51171KRV0EhwmHubpfDs3h" TargetMode="External"/><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www.gbif.org/resource/search?contentType=dataUse&amp;topics=CLIMATE_CHANGE" TargetMode="External"/><Relationship Id="rId7" Type="http://schemas.openxmlformats.org/officeDocument/2006/relationships/hyperlink" Target="https://www.gbif.org/data-use/6wNbdalBbt3LilBZCrRXtx"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hyperlink" Target="https://www.gbif.org/data-use/43pDjF1lC2fj1kQRzu7wAw" TargetMode="External"/><Relationship Id="rId11" Type="http://schemas.openxmlformats.org/officeDocument/2006/relationships/image" Target="../media/image23.jpeg"/><Relationship Id="rId5" Type="http://schemas.openxmlformats.org/officeDocument/2006/relationships/hyperlink" Target="https://www.gbif.org/data-use/6Fl6LHl5JWuF67hwwZ2WKy" TargetMode="External"/><Relationship Id="rId10" Type="http://schemas.openxmlformats.org/officeDocument/2006/relationships/image" Target="../media/image22.png"/><Relationship Id="rId4" Type="http://schemas.openxmlformats.org/officeDocument/2006/relationships/hyperlink" Target="https://www.gbif.org/data-use/54p9LKqUk2GN2mloZ7DCAw" TargetMode="External"/><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hyperlink" Target="https://www.gbif.org/climat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6A464648-0412-281F-D701-3971F5FD21F6}"/>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26" r="26"/>
          <a:stretch/>
        </p:blipFill>
        <p:spPr>
          <a:solidFill>
            <a:schemeClr val="tx1">
              <a:alpha val="89912"/>
            </a:schemeClr>
          </a:solidFill>
        </p:spPr>
      </p:pic>
      <p:sp>
        <p:nvSpPr>
          <p:cNvPr id="3" name="Title 2">
            <a:extLst>
              <a:ext uri="{FF2B5EF4-FFF2-40B4-BE49-F238E27FC236}">
                <a16:creationId xmlns:a16="http://schemas.microsoft.com/office/drawing/2014/main" id="{AF940BE7-044B-91E6-5A70-14828B24BB87}"/>
              </a:ext>
            </a:extLst>
          </p:cNvPr>
          <p:cNvSpPr>
            <a:spLocks noGrp="1"/>
          </p:cNvSpPr>
          <p:nvPr>
            <p:ph type="title"/>
          </p:nvPr>
        </p:nvSpPr>
        <p:spPr/>
        <p:txBody>
          <a:bodyPr/>
          <a:lstStyle/>
          <a:p>
            <a:r>
              <a:rPr lang="en-DK" dirty="0"/>
              <a:t>Climate change</a:t>
            </a:r>
          </a:p>
        </p:txBody>
      </p:sp>
      <p:sp>
        <p:nvSpPr>
          <p:cNvPr id="4" name="Text Placeholder 3">
            <a:extLst>
              <a:ext uri="{FF2B5EF4-FFF2-40B4-BE49-F238E27FC236}">
                <a16:creationId xmlns:a16="http://schemas.microsoft.com/office/drawing/2014/main" id="{20DA2745-29D6-F3CC-6FA0-0D333E392F03}"/>
              </a:ext>
            </a:extLst>
          </p:cNvPr>
          <p:cNvSpPr>
            <a:spLocks noGrp="1"/>
          </p:cNvSpPr>
          <p:nvPr>
            <p:ph type="body" sz="quarter" idx="14"/>
          </p:nvPr>
        </p:nvSpPr>
        <p:spPr>
          <a:xfrm>
            <a:off x="12209066" y="12251418"/>
            <a:ext cx="11454209" cy="747032"/>
          </a:xfrm>
        </p:spPr>
        <p:txBody>
          <a:bodyPr anchor="ctr">
            <a:noAutofit/>
          </a:bodyPr>
          <a:lstStyle/>
          <a:p>
            <a:r>
              <a:rPr lang="en-GB" sz="3200" dirty="0">
                <a:solidFill>
                  <a:schemeClr val="bg1"/>
                </a:solidFill>
                <a:hlinkClick r:id="rId4">
                  <a:extLst>
                    <a:ext uri="{A12FA001-AC4F-418D-AE19-62706E023703}">
                      <ahyp:hlinkClr xmlns:ahyp="http://schemas.microsoft.com/office/drawing/2018/hyperlinkcolor" val="tx"/>
                    </a:ext>
                  </a:extLst>
                </a:hlinkClick>
              </a:rPr>
              <a:t>gbif.org/climate</a:t>
            </a:r>
            <a:r>
              <a:rPr lang="en-GB" sz="3200" dirty="0">
                <a:solidFill>
                  <a:schemeClr val="bg1"/>
                </a:solidFill>
              </a:rPr>
              <a:t> </a:t>
            </a:r>
            <a:endParaRPr lang="en-DK" sz="3200" dirty="0">
              <a:solidFill>
                <a:schemeClr val="bg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3" name="Graphic 12">
            <a:extLst>
              <a:ext uri="{FF2B5EF4-FFF2-40B4-BE49-F238E27FC236}">
                <a16:creationId xmlns:a16="http://schemas.microsoft.com/office/drawing/2014/main" id="{CE3F3D9D-DAA6-858F-43AE-7E11F59AAB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438" y="469616"/>
            <a:ext cx="2515733" cy="1257867"/>
          </a:xfrm>
          <a:prstGeom prst="rect">
            <a:avLst/>
          </a:prstGeom>
        </p:spPr>
      </p:pic>
    </p:spTree>
    <p:extLst>
      <p:ext uri="{BB962C8B-B14F-4D97-AF65-F5344CB8AC3E}">
        <p14:creationId xmlns:p14="http://schemas.microsoft.com/office/powerpoint/2010/main" val="3486569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a:solidFill>
                  <a:schemeClr val="accent1"/>
                </a:solidFill>
                <a:hlinkClick r:id="rId3">
                  <a:extLst>
                    <a:ext uri="{A12FA001-AC4F-418D-AE19-62706E023703}">
                      <ahyp:hlinkClr xmlns:ahyp="http://schemas.microsoft.com/office/drawing/2018/hyperlinkcolor" val="tx"/>
                    </a:ext>
                  </a:extLst>
                </a:hlinkClick>
              </a:rPr>
              <a:t>gbif.org/climate</a:t>
            </a:r>
            <a:r>
              <a:rPr lang="en-GB" sz="3200" dirty="0">
                <a:solidFill>
                  <a:schemeClr val="accent1"/>
                </a:solidFill>
              </a:rPr>
              <a:t>  </a:t>
            </a:r>
            <a:endParaRPr lang="en-DK" sz="3200" dirty="0">
              <a:solidFill>
                <a:schemeClr val="accent1"/>
              </a:solidFill>
            </a:endParaRPr>
          </a:p>
        </p:txBody>
      </p:sp>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DK" sz="9600" b="1" dirty="0">
                <a:latin typeface="Bitter" pitchFamily="2" charset="77"/>
              </a:rPr>
              <a:t>Climate change</a:t>
            </a:r>
          </a:p>
        </p:txBody>
      </p:sp>
      <p:pic>
        <p:nvPicPr>
          <p:cNvPr id="27" name="Picture 26" descr="A puzzle with hands and a piece of puzzle&#10;&#10;AI-generated content may be incorrect.">
            <a:extLst>
              <a:ext uri="{FF2B5EF4-FFF2-40B4-BE49-F238E27FC236}">
                <a16:creationId xmlns:a16="http://schemas.microsoft.com/office/drawing/2014/main" id="{B273C1BB-B5A1-EB1E-1A64-5783603D4B62}"/>
              </a:ext>
            </a:extLst>
          </p:cNvPr>
          <p:cNvPicPr>
            <a:picLocks noChangeAspect="1"/>
          </p:cNvPicPr>
          <p:nvPr/>
        </p:nvPicPr>
        <p:blipFill>
          <a:blip r:embed="rId4">
            <a:extLst>
              <a:ext uri="{28A0092B-C50C-407E-A947-70E740481C1C}">
                <a14:useLocalDpi xmlns:a14="http://schemas.microsoft.com/office/drawing/2010/main" val="0"/>
              </a:ext>
            </a:extLst>
          </a:blip>
          <a:srcRect l="-3557" t="11859" r="1654" b="17034"/>
          <a:stretch>
            <a:fillRect/>
          </a:stretch>
        </p:blipFill>
        <p:spPr>
          <a:xfrm>
            <a:off x="12192000" y="2536825"/>
            <a:ext cx="11471275" cy="9018589"/>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Climate change</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GBIF mediated-data is an essential input for understanding the impacts of climate change on biodiversity, including setting priorities and creating protection strategies</a:t>
            </a:r>
            <a:endParaRPr lang="en-DK" i="1" dirty="0">
              <a:latin typeface="Bitter Medium" pitchFamily="2" charset="77"/>
            </a:endParaRPr>
          </a:p>
        </p:txBody>
      </p:sp>
      <p:pic>
        <p:nvPicPr>
          <p:cNvPr id="16" name="Picture 15" descr="A circular image of people around the world&#10;&#10;AI-generated content may be incorrect.">
            <a:extLst>
              <a:ext uri="{FF2B5EF4-FFF2-40B4-BE49-F238E27FC236}">
                <a16:creationId xmlns:a16="http://schemas.microsoft.com/office/drawing/2014/main" id="{71474A34-0B9D-43F0-060E-259365FF73BC}"/>
              </a:ext>
            </a:extLst>
          </p:cNvPr>
          <p:cNvPicPr>
            <a:picLocks noChangeAspect="1"/>
          </p:cNvPicPr>
          <p:nvPr/>
        </p:nvPicPr>
        <p:blipFill>
          <a:blip r:embed="rId3">
            <a:extLst>
              <a:ext uri="{28A0092B-C50C-407E-A947-70E740481C1C}">
                <a14:useLocalDpi xmlns:a14="http://schemas.microsoft.com/office/drawing/2010/main" val="0"/>
              </a:ext>
            </a:extLst>
          </a:blip>
          <a:srcRect l="8542" t="-4013" r="10574" b="-1"/>
          <a:stretch>
            <a:fillRect/>
          </a:stretch>
        </p:blipFill>
        <p:spPr>
          <a:xfrm>
            <a:off x="12158133" y="3172885"/>
            <a:ext cx="11471275" cy="8297863"/>
          </a:xfrm>
          <a:prstGeom prst="rect">
            <a:avLst/>
          </a:prstGeom>
        </p:spPr>
      </p:pic>
      <p:sp>
        <p:nvSpPr>
          <p:cNvPr id="17" name="Footer Placeholder 1">
            <a:extLst>
              <a:ext uri="{FF2B5EF4-FFF2-40B4-BE49-F238E27FC236}">
                <a16:creationId xmlns:a16="http://schemas.microsoft.com/office/drawing/2014/main" id="{D8754830-F50C-DF98-AE35-5F7796704FA6}"/>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4">
                  <a:extLst>
                    <a:ext uri="{A12FA001-AC4F-418D-AE19-62706E023703}">
                      <ahyp:hlinkClr xmlns:ahyp="http://schemas.microsoft.com/office/drawing/2018/hyperlinkcolor" val="tx"/>
                    </a:ext>
                  </a:extLst>
                </a:hlinkClick>
              </a:rPr>
              <a:t>gbif.org/climate</a:t>
            </a:r>
            <a:r>
              <a:rPr lang="en-GB" sz="3200" dirty="0">
                <a:solidFill>
                  <a:schemeClr val="accent1"/>
                </a:solidFill>
              </a:rPr>
              <a:t>  </a:t>
            </a:r>
            <a:endParaRPr lang="en-DK" sz="3200" dirty="0">
              <a:solidFill>
                <a:schemeClr val="accent1"/>
              </a:solidFill>
            </a:endParaRPr>
          </a:p>
        </p:txBody>
      </p:sp>
    </p:spTree>
    <p:extLst>
      <p:ext uri="{BB962C8B-B14F-4D97-AF65-F5344CB8AC3E}">
        <p14:creationId xmlns:p14="http://schemas.microsoft.com/office/powerpoint/2010/main" val="12793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Climate change</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ormAutofit/>
          </a:bodyPr>
          <a:lstStyle/>
          <a:p>
            <a:r>
              <a:rPr lang="en-GB" dirty="0"/>
              <a:t>How might we expect the distribution of the world’s species to shift as a result of climate change? What impact will these changes have on landscapes, oceans and ecological relationships?</a:t>
            </a:r>
          </a:p>
          <a:p>
            <a:r>
              <a:rPr lang="en-GB" b="1" dirty="0"/>
              <a:t>Researchers investigating climate impacts regularly turn to GBIF for data about where species occurred in the past and where they are now</a:t>
            </a:r>
            <a:r>
              <a:rPr lang="en-GB" dirty="0"/>
              <a:t>. Combining it with key climatic and environmental layers, they produce the models that reveal the interactions between climate change and biodiversity and identify the species at greatest risk from ongoing and future disruptions.</a:t>
            </a:r>
          </a:p>
        </p:txBody>
      </p:sp>
      <p:sp>
        <p:nvSpPr>
          <p:cNvPr id="15" name="Footer Placeholder 1">
            <a:extLst>
              <a:ext uri="{FF2B5EF4-FFF2-40B4-BE49-F238E27FC236}">
                <a16:creationId xmlns:a16="http://schemas.microsoft.com/office/drawing/2014/main" id="{CDC74B53-E351-6671-7161-85621D2A9FC8}"/>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2">
                  <a:extLst>
                    <a:ext uri="{A12FA001-AC4F-418D-AE19-62706E023703}">
                      <ahyp:hlinkClr xmlns:ahyp="http://schemas.microsoft.com/office/drawing/2018/hyperlinkcolor" val="tx"/>
                    </a:ext>
                  </a:extLst>
                </a:hlinkClick>
              </a:rPr>
              <a:t>gbif.org/climate</a:t>
            </a:r>
            <a:r>
              <a:rPr lang="en-GB" sz="3200" dirty="0">
                <a:solidFill>
                  <a:schemeClr val="accent1"/>
                </a:solidFill>
              </a:rPr>
              <a:t>  </a:t>
            </a:r>
            <a:endParaRPr lang="en-DK" sz="3200" dirty="0">
              <a:solidFill>
                <a:schemeClr val="accent1"/>
              </a:solidFill>
            </a:endParaRPr>
          </a:p>
        </p:txBody>
      </p:sp>
    </p:spTree>
    <p:extLst>
      <p:ext uri="{BB962C8B-B14F-4D97-AF65-F5344CB8AC3E}">
        <p14:creationId xmlns:p14="http://schemas.microsoft.com/office/powerpoint/2010/main" val="104720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5FEEEF-4320-CE8A-0B6B-74DF0C566E18}"/>
              </a:ext>
            </a:extLst>
          </p:cNvPr>
          <p:cNvSpPr>
            <a:spLocks noGrp="1"/>
          </p:cNvSpPr>
          <p:nvPr>
            <p:ph type="ftr" sz="quarter" idx="11"/>
          </p:nvPr>
        </p:nvSpPr>
        <p:spPr>
          <a:xfrm>
            <a:off x="706438" y="12278450"/>
            <a:ext cx="21566187" cy="720000"/>
          </a:xfrm>
        </p:spPr>
        <p:txBody>
          <a:bodyPr/>
          <a:lstStyle/>
          <a:p>
            <a:r>
              <a:rPr lang="en-GB" sz="3200" dirty="0">
                <a:solidFill>
                  <a:schemeClr val="bg1"/>
                </a:solidFill>
                <a:hlinkClick r:id="rId2">
                  <a:extLst>
                    <a:ext uri="{A12FA001-AC4F-418D-AE19-62706E023703}">
                      <ahyp:hlinkClr xmlns:ahyp="http://schemas.microsoft.com/office/drawing/2018/hyperlinkcolor" val="tx"/>
                    </a:ext>
                  </a:extLst>
                </a:hlinkClick>
              </a:rPr>
              <a:t>https://vimeo.com/666706845</a:t>
            </a:r>
            <a:r>
              <a:rPr lang="en-GB" sz="3200" dirty="0">
                <a:solidFill>
                  <a:schemeClr val="bg1"/>
                </a:solidFill>
              </a:rPr>
              <a:t> </a:t>
            </a:r>
            <a:endParaRPr lang="en-DK" sz="3200" dirty="0">
              <a:solidFill>
                <a:schemeClr val="bg1"/>
              </a:solidFill>
            </a:endParaRPr>
          </a:p>
        </p:txBody>
      </p:sp>
      <p:sp>
        <p:nvSpPr>
          <p:cNvPr id="5" name="Title 4">
            <a:extLst>
              <a:ext uri="{FF2B5EF4-FFF2-40B4-BE49-F238E27FC236}">
                <a16:creationId xmlns:a16="http://schemas.microsoft.com/office/drawing/2014/main" id="{D666989E-98A0-14D0-7C3F-12C4ACB7C1DE}"/>
              </a:ext>
            </a:extLst>
          </p:cNvPr>
          <p:cNvSpPr>
            <a:spLocks noGrp="1"/>
          </p:cNvSpPr>
          <p:nvPr>
            <p:ph type="title"/>
          </p:nvPr>
        </p:nvSpPr>
        <p:spPr/>
        <p:txBody>
          <a:bodyPr/>
          <a:lstStyle/>
          <a:p>
            <a:r>
              <a:rPr lang="en-DK" dirty="0">
                <a:solidFill>
                  <a:schemeClr val="bg1"/>
                </a:solidFill>
              </a:rPr>
              <a:t>GBIF &amp; health - Video</a:t>
            </a:r>
          </a:p>
        </p:txBody>
      </p:sp>
      <p:pic>
        <p:nvPicPr>
          <p:cNvPr id="14" name="Picture 13" descr="A screenshot of a video&#10;&#10;AI-generated content may be incorrect.">
            <a:hlinkClick r:id="rId2"/>
            <a:extLst>
              <a:ext uri="{FF2B5EF4-FFF2-40B4-BE49-F238E27FC236}">
                <a16:creationId xmlns:a16="http://schemas.microsoft.com/office/drawing/2014/main" id="{8D1343AA-6E7A-2493-FDEB-3DCC02586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094" y="3305617"/>
            <a:ext cx="14637811" cy="8184266"/>
          </a:xfrm>
          <a:prstGeom prst="rect">
            <a:avLst/>
          </a:prstGeom>
        </p:spPr>
      </p:pic>
    </p:spTree>
    <p:extLst>
      <p:ext uri="{BB962C8B-B14F-4D97-AF65-F5344CB8AC3E}">
        <p14:creationId xmlns:p14="http://schemas.microsoft.com/office/powerpoint/2010/main" val="3218717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Climate-related policy uses of GBIF-mediated data</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sz="3200" dirty="0">
                <a:hlinkClick r:id="rId3"/>
              </a:rPr>
              <a:t>Assessing the capacity of ecosystems to retain biological diversity under climate change</a:t>
            </a:r>
            <a:endParaRPr lang="en-GB" sz="3200"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a:bodyPr>
          <a:lstStyle/>
          <a:p>
            <a:r>
              <a:rPr lang="en-GB" sz="3200" dirty="0">
                <a:hlinkClick r:id="rId4"/>
              </a:rPr>
              <a:t>Data from GBIF network bolsters biodiversity findings of IPCC special report</a:t>
            </a:r>
            <a:endParaRPr lang="en-GB" sz="3200"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sz="3200" dirty="0">
                <a:hlinkClick r:id="rId5"/>
              </a:rPr>
              <a:t>Effects of protected areas on global biodiversity</a:t>
            </a:r>
            <a:endParaRPr lang="en-GB" sz="3200"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sz="3200" dirty="0">
                <a:hlinkClick r:id="rId6"/>
              </a:rPr>
              <a:t>Translating international conservation commitments into national planning action</a:t>
            </a:r>
            <a:endParaRPr lang="en-GB" sz="3200" dirty="0"/>
          </a:p>
        </p:txBody>
      </p:sp>
      <p:sp>
        <p:nvSpPr>
          <p:cNvPr id="47" name="Footer Placeholder 1">
            <a:extLst>
              <a:ext uri="{FF2B5EF4-FFF2-40B4-BE49-F238E27FC236}">
                <a16:creationId xmlns:a16="http://schemas.microsoft.com/office/drawing/2014/main" id="{0EDD1C26-89F9-9648-6E2E-B3DA9A62F317}"/>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7">
                  <a:extLst>
                    <a:ext uri="{A12FA001-AC4F-418D-AE19-62706E023703}">
                      <ahyp:hlinkClr xmlns:ahyp="http://schemas.microsoft.com/office/drawing/2018/hyperlinkcolor" val="tx"/>
                    </a:ext>
                  </a:extLst>
                </a:hlinkClick>
              </a:rPr>
              <a:t>gbif.org/climate</a:t>
            </a:r>
            <a:r>
              <a:rPr lang="en-GB" sz="3200" dirty="0">
                <a:solidFill>
                  <a:schemeClr val="accent1"/>
                </a:solidFill>
              </a:rPr>
              <a:t>  </a:t>
            </a:r>
            <a:endParaRPr lang="en-DK" sz="3200" dirty="0">
              <a:solidFill>
                <a:schemeClr val="accent1"/>
              </a:solidFill>
            </a:endParaRPr>
          </a:p>
        </p:txBody>
      </p:sp>
      <p:pic>
        <p:nvPicPr>
          <p:cNvPr id="56" name="Picture Placeholder 55">
            <a:extLst>
              <a:ext uri="{FF2B5EF4-FFF2-40B4-BE49-F238E27FC236}">
                <a16:creationId xmlns:a16="http://schemas.microsoft.com/office/drawing/2014/main" id="{A2550ED3-9A4A-E46D-BFFD-8259CC1CDA51}"/>
              </a:ext>
            </a:extLst>
          </p:cNvPr>
          <p:cNvPicPr>
            <a:picLocks noGrp="1" noChangeAspect="1"/>
          </p:cNvPicPr>
          <p:nvPr>
            <p:ph type="pic" sz="quarter" idx="13"/>
          </p:nvPr>
        </p:nvPicPr>
        <p:blipFill>
          <a:blip r:embed="rId8"/>
          <a:srcRect l="1234" r="1234"/>
          <a:stretch>
            <a:fillRect/>
          </a:stretch>
        </p:blipFill>
        <p:spPr/>
      </p:pic>
      <p:pic>
        <p:nvPicPr>
          <p:cNvPr id="57" name="Picture Placeholder 56">
            <a:extLst>
              <a:ext uri="{FF2B5EF4-FFF2-40B4-BE49-F238E27FC236}">
                <a16:creationId xmlns:a16="http://schemas.microsoft.com/office/drawing/2014/main" id="{9659FBDF-9337-6504-DF0D-B8363D16C880}"/>
              </a:ext>
            </a:extLst>
          </p:cNvPr>
          <p:cNvPicPr>
            <a:picLocks noGrp="1" noChangeAspect="1"/>
          </p:cNvPicPr>
          <p:nvPr>
            <p:ph type="pic" sz="quarter" idx="18"/>
          </p:nvPr>
        </p:nvPicPr>
        <p:blipFill>
          <a:blip r:embed="rId9"/>
          <a:srcRect l="1293" r="1293"/>
          <a:stretch>
            <a:fillRect/>
          </a:stretch>
        </p:blipFill>
        <p:spPr/>
      </p:pic>
      <p:pic>
        <p:nvPicPr>
          <p:cNvPr id="58" name="Picture Placeholder 57">
            <a:extLst>
              <a:ext uri="{FF2B5EF4-FFF2-40B4-BE49-F238E27FC236}">
                <a16:creationId xmlns:a16="http://schemas.microsoft.com/office/drawing/2014/main" id="{255DE5A9-5283-4A0D-B259-96F2267010E6}"/>
              </a:ext>
            </a:extLst>
          </p:cNvPr>
          <p:cNvPicPr>
            <a:picLocks noGrp="1" noChangeAspect="1"/>
          </p:cNvPicPr>
          <p:nvPr>
            <p:ph type="pic" sz="quarter" idx="20"/>
          </p:nvPr>
        </p:nvPicPr>
        <p:blipFill>
          <a:blip r:embed="rId10"/>
          <a:srcRect l="23610" r="23610"/>
          <a:stretch>
            <a:fillRect/>
          </a:stretch>
        </p:blipFill>
        <p:spPr/>
      </p:pic>
      <p:pic>
        <p:nvPicPr>
          <p:cNvPr id="59" name="Picture Placeholder 58">
            <a:extLst>
              <a:ext uri="{FF2B5EF4-FFF2-40B4-BE49-F238E27FC236}">
                <a16:creationId xmlns:a16="http://schemas.microsoft.com/office/drawing/2014/main" id="{B159D3A9-C35D-B405-AA2B-95F1700B0267}"/>
              </a:ext>
            </a:extLst>
          </p:cNvPr>
          <p:cNvPicPr>
            <a:picLocks noGrp="1" noChangeAspect="1"/>
          </p:cNvPicPr>
          <p:nvPr>
            <p:ph type="pic" sz="quarter" idx="22"/>
          </p:nvPr>
        </p:nvPicPr>
        <p:blipFill>
          <a:blip r:embed="rId11"/>
          <a:srcRect l="9809" r="9809"/>
          <a:stretch>
            <a:fillRect/>
          </a:stretch>
        </p:blipFill>
        <p:spPr/>
      </p:pic>
    </p:spTree>
    <p:extLst>
      <p:ext uri="{BB962C8B-B14F-4D97-AF65-F5344CB8AC3E}">
        <p14:creationId xmlns:p14="http://schemas.microsoft.com/office/powerpoint/2010/main" val="238399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DDA5-1821-9DC9-A300-EC63624577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489695-576A-EDA7-5AAE-C20D213E0570}"/>
              </a:ext>
            </a:extLst>
          </p:cNvPr>
          <p:cNvSpPr>
            <a:spLocks noGrp="1"/>
          </p:cNvSpPr>
          <p:nvPr>
            <p:ph type="title"/>
          </p:nvPr>
        </p:nvSpPr>
        <p:spPr/>
        <p:txBody>
          <a:bodyPr>
            <a:normAutofit/>
          </a:bodyPr>
          <a:lstStyle/>
          <a:p>
            <a:r>
              <a:rPr lang="en-GB" b="0" dirty="0"/>
              <a:t>Recent data uses in climate change</a:t>
            </a:r>
          </a:p>
        </p:txBody>
      </p:sp>
      <p:sp>
        <p:nvSpPr>
          <p:cNvPr id="2" name="Footer Placeholder 1">
            <a:extLst>
              <a:ext uri="{FF2B5EF4-FFF2-40B4-BE49-F238E27FC236}">
                <a16:creationId xmlns:a16="http://schemas.microsoft.com/office/drawing/2014/main" id="{113013ED-7512-BE6F-B87A-1E2F07BE55E7}"/>
              </a:ext>
            </a:extLst>
          </p:cNvPr>
          <p:cNvSpPr>
            <a:spLocks noGrp="1"/>
          </p:cNvSpPr>
          <p:nvPr>
            <p:ph type="ftr" sz="quarter" idx="11"/>
          </p:nvPr>
        </p:nvSpPr>
        <p:spPr/>
        <p:txBody>
          <a:bodyPr/>
          <a:lstStyle/>
          <a:p>
            <a:r>
              <a:rPr lang="en-GB" sz="3200" dirty="0">
                <a:solidFill>
                  <a:schemeClr val="tx1">
                    <a:lumMod val="75000"/>
                    <a:lumOff val="25000"/>
                  </a:schemeClr>
                </a:solidFill>
              </a:rPr>
              <a:t>More: </a:t>
            </a:r>
            <a:r>
              <a:rPr lang="en-GB" sz="3200" dirty="0">
                <a:solidFill>
                  <a:schemeClr val="tx1">
                    <a:lumMod val="75000"/>
                    <a:lumOff val="25000"/>
                  </a:schemeClr>
                </a:solidFill>
                <a:hlinkClick r:id="rId3"/>
              </a:rPr>
              <a:t>https://www.gbif.org/resource/search?contentType=dataUse&amp;topics=CLIMATE_CHANGE</a:t>
            </a:r>
            <a:r>
              <a:rPr lang="en-GB" sz="3200" dirty="0">
                <a:solidFill>
                  <a:schemeClr val="tx1">
                    <a:lumMod val="75000"/>
                    <a:lumOff val="25000"/>
                  </a:schemeClr>
                </a:solidFill>
              </a:rPr>
              <a:t>   </a:t>
            </a:r>
          </a:p>
        </p:txBody>
      </p:sp>
      <p:sp>
        <p:nvSpPr>
          <p:cNvPr id="16" name="Text Placeholder 15">
            <a:extLst>
              <a:ext uri="{FF2B5EF4-FFF2-40B4-BE49-F238E27FC236}">
                <a16:creationId xmlns:a16="http://schemas.microsoft.com/office/drawing/2014/main" id="{B1E36208-F72C-1B10-A248-888B1FCC9FE9}"/>
              </a:ext>
            </a:extLst>
          </p:cNvPr>
          <p:cNvSpPr>
            <a:spLocks noGrp="1"/>
          </p:cNvSpPr>
          <p:nvPr>
            <p:ph type="body" sz="quarter" idx="28"/>
          </p:nvPr>
        </p:nvSpPr>
        <p:spPr/>
        <p:txBody>
          <a:bodyPr>
            <a:normAutofit/>
          </a:bodyPr>
          <a:lstStyle/>
          <a:p>
            <a:r>
              <a:rPr lang="en-GB" u="sng" dirty="0">
                <a:hlinkClick r:id="rId4"/>
              </a:rPr>
              <a:t>Global warming reshuffling marine plankton communities</a:t>
            </a:r>
            <a:endParaRPr lang="en-GB" dirty="0"/>
          </a:p>
        </p:txBody>
      </p:sp>
      <p:sp>
        <p:nvSpPr>
          <p:cNvPr id="17" name="Text Placeholder 16">
            <a:extLst>
              <a:ext uri="{FF2B5EF4-FFF2-40B4-BE49-F238E27FC236}">
                <a16:creationId xmlns:a16="http://schemas.microsoft.com/office/drawing/2014/main" id="{039DFA33-C518-24E8-4DA7-F2629690AA39}"/>
              </a:ext>
            </a:extLst>
          </p:cNvPr>
          <p:cNvSpPr>
            <a:spLocks noGrp="1"/>
          </p:cNvSpPr>
          <p:nvPr>
            <p:ph type="body" sz="quarter" idx="29"/>
          </p:nvPr>
        </p:nvSpPr>
        <p:spPr/>
        <p:txBody>
          <a:bodyPr/>
          <a:lstStyle/>
          <a:p>
            <a:r>
              <a:rPr lang="en-GB" dirty="0">
                <a:hlinkClick r:id="rId5"/>
              </a:rPr>
              <a:t>Global decline in capacity of coral reefs to provide ecosystem services</a:t>
            </a:r>
            <a:endParaRPr lang="en-GB" dirty="0"/>
          </a:p>
        </p:txBody>
      </p:sp>
      <p:sp>
        <p:nvSpPr>
          <p:cNvPr id="18" name="Text Placeholder 17">
            <a:extLst>
              <a:ext uri="{FF2B5EF4-FFF2-40B4-BE49-F238E27FC236}">
                <a16:creationId xmlns:a16="http://schemas.microsoft.com/office/drawing/2014/main" id="{B7A83BD2-4074-FBE3-B3F9-A02DC67361E0}"/>
              </a:ext>
            </a:extLst>
          </p:cNvPr>
          <p:cNvSpPr>
            <a:spLocks noGrp="1"/>
          </p:cNvSpPr>
          <p:nvPr>
            <p:ph type="body" sz="quarter" idx="30"/>
          </p:nvPr>
        </p:nvSpPr>
        <p:spPr/>
        <p:txBody>
          <a:bodyPr>
            <a:noAutofit/>
          </a:bodyPr>
          <a:lstStyle/>
          <a:p>
            <a:r>
              <a:rPr lang="en-GB" u="sng" dirty="0">
                <a:hlinkClick r:id="rId6"/>
              </a:rPr>
              <a:t>If corals go extinct, half the world's tropical fish may follow</a:t>
            </a:r>
            <a:endParaRPr lang="en-GB" dirty="0"/>
          </a:p>
        </p:txBody>
      </p:sp>
      <p:sp>
        <p:nvSpPr>
          <p:cNvPr id="19" name="Text Placeholder 18">
            <a:extLst>
              <a:ext uri="{FF2B5EF4-FFF2-40B4-BE49-F238E27FC236}">
                <a16:creationId xmlns:a16="http://schemas.microsoft.com/office/drawing/2014/main" id="{0E267D1B-AB56-81D2-16F8-B0CF82991986}"/>
              </a:ext>
            </a:extLst>
          </p:cNvPr>
          <p:cNvSpPr>
            <a:spLocks noGrp="1"/>
          </p:cNvSpPr>
          <p:nvPr>
            <p:ph type="body" sz="quarter" idx="31"/>
          </p:nvPr>
        </p:nvSpPr>
        <p:spPr/>
        <p:txBody>
          <a:bodyPr/>
          <a:lstStyle/>
          <a:p>
            <a:r>
              <a:rPr lang="en-GB" dirty="0">
                <a:hlinkClick r:id="rId7"/>
              </a:rPr>
              <a:t>Climate change threatening medicinal plants of Indonesia</a:t>
            </a:r>
            <a:endParaRPr lang="en-GB" dirty="0"/>
          </a:p>
        </p:txBody>
      </p:sp>
      <p:pic>
        <p:nvPicPr>
          <p:cNvPr id="34" name="Picture Placeholder 33">
            <a:extLst>
              <a:ext uri="{FF2B5EF4-FFF2-40B4-BE49-F238E27FC236}">
                <a16:creationId xmlns:a16="http://schemas.microsoft.com/office/drawing/2014/main" id="{5834576D-53D9-5CE9-890E-8106DAE31A97}"/>
              </a:ext>
            </a:extLst>
          </p:cNvPr>
          <p:cNvPicPr>
            <a:picLocks noGrp="1" noChangeAspect="1"/>
          </p:cNvPicPr>
          <p:nvPr>
            <p:ph type="pic" sz="quarter" idx="13"/>
          </p:nvPr>
        </p:nvPicPr>
        <p:blipFill>
          <a:blip r:embed="rId8"/>
          <a:srcRect t="4442" b="4442"/>
          <a:stretch>
            <a:fillRect/>
          </a:stretch>
        </p:blipFill>
        <p:spPr/>
      </p:pic>
      <p:pic>
        <p:nvPicPr>
          <p:cNvPr id="35" name="Picture Placeholder 34">
            <a:extLst>
              <a:ext uri="{FF2B5EF4-FFF2-40B4-BE49-F238E27FC236}">
                <a16:creationId xmlns:a16="http://schemas.microsoft.com/office/drawing/2014/main" id="{F600958E-1CF0-FE7F-087D-B4DF6FD87FCF}"/>
              </a:ext>
            </a:extLst>
          </p:cNvPr>
          <p:cNvPicPr>
            <a:picLocks noGrp="1" noChangeAspect="1"/>
          </p:cNvPicPr>
          <p:nvPr>
            <p:ph type="pic" sz="quarter" idx="18"/>
          </p:nvPr>
        </p:nvPicPr>
        <p:blipFill>
          <a:blip r:embed="rId9"/>
          <a:srcRect t="4505" b="4505"/>
          <a:stretch>
            <a:fillRect/>
          </a:stretch>
        </p:blipFill>
        <p:spPr/>
      </p:pic>
      <p:pic>
        <p:nvPicPr>
          <p:cNvPr id="36" name="Picture Placeholder 35">
            <a:extLst>
              <a:ext uri="{FF2B5EF4-FFF2-40B4-BE49-F238E27FC236}">
                <a16:creationId xmlns:a16="http://schemas.microsoft.com/office/drawing/2014/main" id="{10E261F5-9955-9E65-4D9D-8E96A601B4B1}"/>
              </a:ext>
            </a:extLst>
          </p:cNvPr>
          <p:cNvPicPr>
            <a:picLocks noGrp="1" noChangeAspect="1"/>
          </p:cNvPicPr>
          <p:nvPr>
            <p:ph type="pic" sz="quarter" idx="20"/>
          </p:nvPr>
        </p:nvPicPr>
        <p:blipFill>
          <a:blip r:embed="rId10"/>
          <a:srcRect l="23610" r="23610"/>
          <a:stretch>
            <a:fillRect/>
          </a:stretch>
        </p:blipFill>
        <p:spPr/>
      </p:pic>
      <p:pic>
        <p:nvPicPr>
          <p:cNvPr id="38" name="Picture Placeholder 37">
            <a:extLst>
              <a:ext uri="{FF2B5EF4-FFF2-40B4-BE49-F238E27FC236}">
                <a16:creationId xmlns:a16="http://schemas.microsoft.com/office/drawing/2014/main" id="{41FD05C6-3942-4D2F-AEBA-90D7FA506267}"/>
              </a:ext>
            </a:extLst>
          </p:cNvPr>
          <p:cNvPicPr>
            <a:picLocks noGrp="1" noChangeAspect="1"/>
          </p:cNvPicPr>
          <p:nvPr>
            <p:ph type="pic" sz="quarter" idx="22"/>
          </p:nvPr>
        </p:nvPicPr>
        <p:blipFill>
          <a:blip r:embed="rId11"/>
          <a:srcRect l="23610" r="23610"/>
          <a:stretch>
            <a:fillRect/>
          </a:stretch>
        </p:blipFill>
        <p:spPr>
          <a:xfrm>
            <a:off x="18311713" y="3230033"/>
            <a:ext cx="5004000" cy="3420000"/>
          </a:xfrm>
        </p:spPr>
      </p:pic>
    </p:spTree>
    <p:extLst>
      <p:ext uri="{BB962C8B-B14F-4D97-AF65-F5344CB8AC3E}">
        <p14:creationId xmlns:p14="http://schemas.microsoft.com/office/powerpoint/2010/main" val="2386466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lstStyle/>
          <a:p>
            <a:r>
              <a:rPr lang="en-DK" dirty="0"/>
              <a:t>Climate</a:t>
            </a:r>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dirty="0"/>
              <a:t>Learn more!</a:t>
            </a:r>
          </a:p>
        </p:txBody>
      </p:sp>
      <p:sp>
        <p:nvSpPr>
          <p:cNvPr id="2" name="Footer Placeholder 1">
            <a:extLst>
              <a:ext uri="{FF2B5EF4-FFF2-40B4-BE49-F238E27FC236}">
                <a16:creationId xmlns:a16="http://schemas.microsoft.com/office/drawing/2014/main" id="{83A8924C-ED29-7294-D4E4-1183837B7834}"/>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3">
                  <a:extLst>
                    <a:ext uri="{A12FA001-AC4F-418D-AE19-62706E023703}">
                      <ahyp:hlinkClr xmlns:ahyp="http://schemas.microsoft.com/office/drawing/2018/hyperlinkcolor" val="tx"/>
                    </a:ext>
                  </a:extLst>
                </a:hlinkClick>
              </a:rPr>
              <a:t>gbif.org/climate</a:t>
            </a:r>
            <a:r>
              <a:rPr lang="en-GB" sz="3200" dirty="0">
                <a:solidFill>
                  <a:schemeClr val="accent1"/>
                </a:solidFill>
              </a:rPr>
              <a:t>  </a:t>
            </a:r>
            <a:endParaRPr lang="en-DK" sz="3200" dirty="0">
              <a:solidFill>
                <a:schemeClr val="accent1"/>
              </a:solidFill>
            </a:endParaRPr>
          </a:p>
        </p:txBody>
      </p:sp>
      <p:pic>
        <p:nvPicPr>
          <p:cNvPr id="4" name="Picture 3">
            <a:extLst>
              <a:ext uri="{FF2B5EF4-FFF2-40B4-BE49-F238E27FC236}">
                <a16:creationId xmlns:a16="http://schemas.microsoft.com/office/drawing/2014/main" id="{DFAFF8BE-81D8-312B-B754-4F998381443F}"/>
              </a:ext>
            </a:extLst>
          </p:cNvPr>
          <p:cNvPicPr>
            <a:picLocks noChangeAspect="1"/>
          </p:cNvPicPr>
          <p:nvPr/>
        </p:nvPicPr>
        <p:blipFill>
          <a:blip r:embed="rId4"/>
          <a:stretch>
            <a:fillRect/>
          </a:stretch>
        </p:blipFill>
        <p:spPr>
          <a:xfrm>
            <a:off x="14065250" y="3511550"/>
            <a:ext cx="7772400" cy="7772400"/>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1441</TotalTime>
  <Words>320</Words>
  <Application>Microsoft Macintosh PowerPoint</Application>
  <PresentationFormat>Custom</PresentationFormat>
  <Paragraphs>39</Paragraphs>
  <Slides>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Bitter SemiBold</vt:lpstr>
      <vt:lpstr>Rubik SemiBold</vt:lpstr>
      <vt:lpstr>Rubik</vt:lpstr>
      <vt:lpstr>Arial</vt:lpstr>
      <vt:lpstr>Bitter Medium</vt:lpstr>
      <vt:lpstr>Rubik Medium</vt:lpstr>
      <vt:lpstr>Bitter</vt:lpstr>
      <vt:lpstr>Tema de Office</vt:lpstr>
      <vt:lpstr>Climate change</vt:lpstr>
      <vt:lpstr>PowerPoint Presentation</vt:lpstr>
      <vt:lpstr>Climate change</vt:lpstr>
      <vt:lpstr>Climate change</vt:lpstr>
      <vt:lpstr>GBIF &amp; health - Video</vt:lpstr>
      <vt:lpstr>Climate-related policy uses of GBIF-mediated data</vt:lpstr>
      <vt:lpstr>Recent data uses in climate change</vt:lpstr>
      <vt:lpstr>Climate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12</cp:revision>
  <dcterms:created xsi:type="dcterms:W3CDTF">2025-06-24T13:49:25Z</dcterms:created>
  <dcterms:modified xsi:type="dcterms:W3CDTF">2025-07-01T09:22:24Z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